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73" r:id="rId5"/>
    <p:sldId id="272" r:id="rId6"/>
    <p:sldId id="258" r:id="rId7"/>
    <p:sldId id="259" r:id="rId8"/>
    <p:sldId id="269" r:id="rId9"/>
    <p:sldId id="260" r:id="rId10"/>
    <p:sldId id="261" r:id="rId11"/>
    <p:sldId id="262" r:id="rId12"/>
    <p:sldId id="263" r:id="rId13"/>
    <p:sldId id="270" r:id="rId14"/>
    <p:sldId id="264" r:id="rId15"/>
    <p:sldId id="265" r:id="rId16"/>
    <p:sldId id="274" r:id="rId17"/>
    <p:sldId id="267" r:id="rId18"/>
    <p:sldId id="268" r:id="rId19"/>
  </p:sldIdLst>
  <p:sldSz cx="9144000" cy="6858000" type="screen4x3"/>
  <p:notesSz cx="6794500" cy="9982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8" autoAdjust="0"/>
    <p:restoredTop sz="76979" autoAdjust="0"/>
  </p:normalViewPr>
  <p:slideViewPr>
    <p:cSldViewPr>
      <p:cViewPr varScale="1">
        <p:scale>
          <a:sx n="84" d="100"/>
          <a:sy n="84" d="100"/>
        </p:scale>
        <p:origin x="18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78D59DC-60D5-6311-DA38-D7C0F4DE7F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072" cy="499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201F96-4DBD-4769-72C4-82BBDA9637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844" y="0"/>
            <a:ext cx="2944072" cy="499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A23126-EB6A-4A73-AB45-B4AA97128D6A}" type="datetimeFigureOut">
              <a:rPr lang="de-DE"/>
              <a:pPr>
                <a:defRPr/>
              </a:pPr>
              <a:t>28.11.2023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3CBD164-2A11-3B65-0F8C-A95167DE6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879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FBF79BA-74E9-22EE-CF67-316C2C2A7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41585"/>
            <a:ext cx="5434966" cy="4491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6506C6-1719-5426-1858-675D0FB2C3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81576"/>
            <a:ext cx="2944072" cy="499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B3CBD6-FDA5-CA65-1DF2-F97254CE5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844" y="9481576"/>
            <a:ext cx="2944072" cy="49903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2B4A5A5-BAAC-4D71-A829-81B7E8EE94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4831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Person, Himmel, haltend, draußen enthält.&#10;&#10;Automatisch generierte Beschreibung">
            <a:extLst>
              <a:ext uri="{FF2B5EF4-FFF2-40B4-BE49-F238E27FC236}">
                <a16:creationId xmlns:a16="http://schemas.microsoft.com/office/drawing/2014/main" id="{1BE46FBF-2377-336B-93D8-7A8EEECA475D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3" b="7661"/>
          <a:stretch>
            <a:fillRect/>
          </a:stretch>
        </p:blipFill>
        <p:spPr bwMode="auto">
          <a:xfrm>
            <a:off x="1993900" y="1862138"/>
            <a:ext cx="715010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5B8043AB-C2E8-40EE-8312-21064967E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b="961"/>
          <a:stretch>
            <a:fillRect/>
          </a:stretch>
        </p:blipFill>
        <p:spPr bwMode="auto">
          <a:xfrm>
            <a:off x="0" y="0"/>
            <a:ext cx="3563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9F81950-5730-D3FE-F26D-804F4E756B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35375" y="1028700"/>
            <a:ext cx="5400675" cy="7445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6475"/>
              </a:lnSpc>
              <a:defRPr/>
            </a:pPr>
            <a:r>
              <a:rPr lang="de-DE" altLang="de-DE" sz="5400" b="1">
                <a:solidFill>
                  <a:srgbClr val="C00000"/>
                </a:solidFill>
              </a:rPr>
              <a:t>Wirtschaftsschule</a:t>
            </a:r>
            <a:endParaRPr lang="de-DE" altLang="de-DE" sz="5400">
              <a:solidFill>
                <a:srgbClr val="C0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068092-8B68-645C-9613-7A043862A4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2038" y="371475"/>
            <a:ext cx="5400675" cy="900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6475"/>
              </a:lnSpc>
              <a:defRPr/>
            </a:pPr>
            <a:r>
              <a:rPr lang="de-DE" altLang="de-DE" sz="5400" b="1">
                <a:solidFill>
                  <a:srgbClr val="C00000"/>
                </a:solidFill>
              </a:rPr>
              <a:t>Reischlesche</a:t>
            </a:r>
            <a:endParaRPr lang="de-DE" altLang="de-DE" sz="5400">
              <a:solidFill>
                <a:srgbClr val="C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D0A0CD-B888-5A40-343B-4E116FD6F8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826125"/>
            <a:ext cx="151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0786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E2E9A6DA-E802-009D-B7B4-5D9DEDFC20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2">
            <a:extLst>
              <a:ext uri="{FF2B5EF4-FFF2-40B4-BE49-F238E27FC236}">
                <a16:creationId xmlns:a16="http://schemas.microsoft.com/office/drawing/2014/main" id="{69F3D51D-FC02-A63D-E892-5022795B60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826125"/>
            <a:ext cx="151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627784" y="1556792"/>
            <a:ext cx="6344748" cy="49166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200" b="1">
                <a:solidFill>
                  <a:srgbClr val="23388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627784" y="548680"/>
            <a:ext cx="6344748" cy="714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696679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A695C323-00CF-23F4-AB30-90C8B23AF0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b="961"/>
          <a:stretch>
            <a:fillRect/>
          </a:stretch>
        </p:blipFill>
        <p:spPr bwMode="auto">
          <a:xfrm>
            <a:off x="0" y="0"/>
            <a:ext cx="3563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5D3D236-D3D3-1163-120E-19FB6D9BEA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8038" y="2205038"/>
            <a:ext cx="5654675" cy="2566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6475"/>
              </a:lnSpc>
              <a:defRPr/>
            </a:pPr>
            <a:r>
              <a:rPr lang="de-DE" altLang="de-DE" sz="5400" b="1" dirty="0">
                <a:solidFill>
                  <a:srgbClr val="C00000"/>
                </a:solidFill>
              </a:rPr>
              <a:t>Vielen Dank</a:t>
            </a:r>
            <a:br>
              <a:rPr lang="de-DE" altLang="de-DE" sz="5400" b="1" dirty="0">
                <a:solidFill>
                  <a:srgbClr val="C00000"/>
                </a:solidFill>
              </a:rPr>
            </a:br>
            <a:r>
              <a:rPr lang="de-DE" altLang="de-DE" sz="5400" b="1" dirty="0">
                <a:solidFill>
                  <a:srgbClr val="C00000"/>
                </a:solidFill>
              </a:rPr>
              <a:t>für Ihre </a:t>
            </a:r>
          </a:p>
          <a:p>
            <a:pPr>
              <a:lnSpc>
                <a:spcPts val="6475"/>
              </a:lnSpc>
              <a:defRPr/>
            </a:pPr>
            <a:r>
              <a:rPr lang="de-DE" altLang="de-DE" sz="5400" b="1" dirty="0">
                <a:solidFill>
                  <a:srgbClr val="C00000"/>
                </a:solidFill>
              </a:rPr>
              <a:t>Aufmerksamkeit!</a:t>
            </a:r>
            <a:endParaRPr lang="de-DE" altLang="de-DE" sz="5400" dirty="0">
              <a:solidFill>
                <a:srgbClr val="C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13E9A2-9B90-EF4A-0E17-9C27A06F9E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826125"/>
            <a:ext cx="151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1235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65879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47" r:id="rId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lberatung.bayern.de/" TargetMode="External"/><Relationship Id="rId2" Type="http://schemas.openxmlformats.org/officeDocument/2006/relationships/hyperlink" Target="http://www.rws-augsburg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inbildungsweg.de/" TargetMode="External"/><Relationship Id="rId4" Type="http://schemas.openxmlformats.org/officeDocument/2006/relationships/hyperlink" Target="http://www.bildung.augsburg.d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2F97A1-7D54-8731-1B9F-6385918C12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313" y="1773238"/>
            <a:ext cx="6345237" cy="4320058"/>
          </a:xfrm>
        </p:spPr>
        <p:txBody>
          <a:bodyPr>
            <a:normAutofit/>
          </a:bodyPr>
          <a:lstStyle/>
          <a:p>
            <a:pPr marL="354013" indent="-354013" eaLnBrk="1" fontAlgn="auto" hangingPunct="1">
              <a:spcAft>
                <a:spcPts val="0"/>
              </a:spcAft>
              <a:tabLst>
                <a:tab pos="628650" algn="l"/>
              </a:tabLst>
              <a:defRPr/>
            </a:pPr>
            <a:r>
              <a:rPr lang="de-DE" dirty="0"/>
              <a:t>Höchstalter 15 Jahre (Stichtag 30.06.)</a:t>
            </a:r>
            <a:br>
              <a:rPr lang="de-DE" dirty="0"/>
            </a:br>
            <a:endParaRPr lang="de-DE" dirty="0"/>
          </a:p>
          <a:p>
            <a:pPr marL="354013" indent="-354013" eaLnBrk="1" fontAlgn="auto" hangingPunct="1">
              <a:spcAft>
                <a:spcPts val="0"/>
              </a:spcAft>
              <a:defRPr/>
            </a:pPr>
            <a:r>
              <a:rPr lang="de-DE" u="sng" dirty="0" err="1"/>
              <a:t>MittelschülerInnen</a:t>
            </a:r>
            <a:r>
              <a:rPr lang="de-DE" u="sng" dirty="0"/>
              <a:t>:</a:t>
            </a:r>
            <a:r>
              <a:rPr lang="de-DE" dirty="0"/>
              <a:t> Notendurchschnitt von 2,33 in den Fächern Deutsch, Mathematik und Englisch im Zwischenzeugnis oder Jahreszeugnis der </a:t>
            </a:r>
            <a:br>
              <a:rPr lang="de-DE" dirty="0"/>
            </a:br>
            <a:r>
              <a:rPr lang="de-DE" dirty="0"/>
              <a:t>7. Klasse oder in der Aufnahmeprüfung in die Mittlere-Reife-Klasse</a:t>
            </a:r>
            <a:br>
              <a:rPr lang="de-DE" dirty="0"/>
            </a:br>
            <a:endParaRPr lang="de-DE" dirty="0"/>
          </a:p>
          <a:p>
            <a:pPr marL="354013" indent="-354013" eaLnBrk="1" fontAlgn="auto" hangingPunct="1">
              <a:spcAft>
                <a:spcPts val="0"/>
              </a:spcAft>
              <a:defRPr/>
            </a:pPr>
            <a:r>
              <a:rPr lang="de-DE" u="sng" dirty="0"/>
              <a:t>SchülerInnen der Realschule, der Mittleren-Reife- Klasse und des Gymnasiums:</a:t>
            </a:r>
            <a:r>
              <a:rPr lang="de-DE" dirty="0"/>
              <a:t> mit Vorrückungserlaubnis oder nur 1 x Note 5 in Fächern der Wirtschaftsschule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3315" name="Textplatzhalter 2">
            <a:extLst>
              <a:ext uri="{FF2B5EF4-FFF2-40B4-BE49-F238E27FC236}">
                <a16:creationId xmlns:a16="http://schemas.microsoft.com/office/drawing/2014/main" id="{9EAB5DF0-6F5D-D0C2-B5A4-17E1B7A72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44525"/>
            <a:ext cx="634523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3000" b="1" dirty="0">
                <a:solidFill>
                  <a:srgbClr val="C00000"/>
                </a:solidFill>
              </a:rPr>
              <a:t>Übertrittvoraussetzungen </a:t>
            </a:r>
            <a:br>
              <a:rPr lang="de-DE" altLang="de-DE" sz="3000" b="1" dirty="0">
                <a:solidFill>
                  <a:srgbClr val="C00000"/>
                </a:solidFill>
              </a:rPr>
            </a:br>
            <a:r>
              <a:rPr lang="de-DE" altLang="de-DE" sz="3000" b="1" dirty="0">
                <a:solidFill>
                  <a:srgbClr val="C00000"/>
                </a:solidFill>
              </a:rPr>
              <a:t>in die 8. Klasse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platzhalter 1">
            <a:extLst>
              <a:ext uri="{FF2B5EF4-FFF2-40B4-BE49-F238E27FC236}">
                <a16:creationId xmlns:a16="http://schemas.microsoft.com/office/drawing/2014/main" id="{B870CC47-FAA5-9ED0-4FEF-09999D806987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627313" y="549275"/>
            <a:ext cx="634523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Aufbau der Wirtschaftsschule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AF0909-0E6A-8227-6154-C0DFB69BD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8" y="4076700"/>
            <a:ext cx="6540276" cy="6771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 defTabSz="560388"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0388"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0388"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0388"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0388"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0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0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0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0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233881"/>
                </a:solidFill>
                <a:latin typeface="Calibri"/>
                <a:cs typeface="Calibri"/>
              </a:rPr>
              <a:t>7. Klasse: </a:t>
            </a:r>
            <a:r>
              <a:rPr lang="de-DE" altLang="de-DE" sz="2000" b="1" dirty="0">
                <a:solidFill>
                  <a:srgbClr val="7F7F7F"/>
                </a:solidFill>
                <a:latin typeface="Calibri"/>
                <a:cs typeface="Calibri"/>
              </a:rPr>
              <a:t>	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Fächer wie in der 6. Klasse, </a:t>
            </a:r>
            <a:b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vertiefte ökonomische und digitale Bildung</a:t>
            </a:r>
            <a:endParaRPr lang="de-DE" altLang="de-DE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2F3A2C-ECC0-2CCD-C5C1-B7EF7442537C}"/>
              </a:ext>
            </a:extLst>
          </p:cNvPr>
          <p:cNvSpPr txBox="1"/>
          <p:nvPr/>
        </p:nvSpPr>
        <p:spPr>
          <a:xfrm>
            <a:off x="2195736" y="3213100"/>
            <a:ext cx="6527577" cy="67710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1435100" eaLnBrk="1" fontAlgn="auto" hangingPunct="1">
              <a:spcBef>
                <a:spcPts val="0"/>
              </a:spcBef>
              <a:spcAft>
                <a:spcPts val="0"/>
              </a:spcAft>
              <a:tabLst>
                <a:tab pos="1241425" algn="l"/>
              </a:tabLst>
              <a:defRPr/>
            </a:pPr>
            <a:r>
              <a:rPr lang="de-DE" sz="2000" b="1" dirty="0">
                <a:solidFill>
                  <a:srgbClr val="233881"/>
                </a:solidFill>
                <a:latin typeface="+mn-lt"/>
              </a:rPr>
              <a:t>8. Klasse:    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Fächer wie in der 6. Klasse,</a:t>
            </a:r>
            <a:b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	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vertiefte ökonomische und digitale Bildung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6BAA74-CC9F-EC9F-3436-6F29D018BFE7}"/>
              </a:ext>
            </a:extLst>
          </p:cNvPr>
          <p:cNvSpPr txBox="1"/>
          <p:nvPr/>
        </p:nvSpPr>
        <p:spPr>
          <a:xfrm>
            <a:off x="2195737" y="2347913"/>
            <a:ext cx="6527576" cy="67710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243013" algn="l"/>
              </a:tabLst>
              <a:defRPr/>
            </a:pPr>
            <a:r>
              <a:rPr lang="de-DE" sz="2000" b="1" dirty="0">
                <a:solidFill>
                  <a:srgbClr val="233881"/>
                </a:solidFill>
                <a:latin typeface="+mn-lt"/>
              </a:rPr>
              <a:t>9. Klasse:    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neu: Übungsunternehmen,  </a:t>
            </a:r>
            <a:b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                    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SchülerInnen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wählen 4 Module (zweistündig) 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Calibri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657DEA6-C020-A204-A594-91013E2A7A45}"/>
              </a:ext>
            </a:extLst>
          </p:cNvPr>
          <p:cNvCxnSpPr/>
          <p:nvPr/>
        </p:nvCxnSpPr>
        <p:spPr>
          <a:xfrm flipV="1">
            <a:off x="5734050" y="2192338"/>
            <a:ext cx="0" cy="155575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DE351C5-6DB7-6ECF-A9B6-D3FBEEC0AC50}"/>
              </a:ext>
            </a:extLst>
          </p:cNvPr>
          <p:cNvCxnSpPr/>
          <p:nvPr/>
        </p:nvCxnSpPr>
        <p:spPr>
          <a:xfrm flipV="1">
            <a:off x="5724525" y="3057525"/>
            <a:ext cx="0" cy="155575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906BEB7-CCB5-6E69-DE65-E10B8F064998}"/>
              </a:ext>
            </a:extLst>
          </p:cNvPr>
          <p:cNvCxnSpPr/>
          <p:nvPr/>
        </p:nvCxnSpPr>
        <p:spPr>
          <a:xfrm flipV="1">
            <a:off x="5724525" y="3921125"/>
            <a:ext cx="0" cy="155575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7EB09B6D-A1CF-6F3B-7FB3-2994186C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451" y="4968874"/>
            <a:ext cx="6541862" cy="9541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 defTabSz="560388"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0388"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0388"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0388"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0388"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0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0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0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0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41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233881"/>
                </a:solidFill>
                <a:latin typeface="Calibri"/>
                <a:cs typeface="Calibri"/>
              </a:rPr>
              <a:t>6. Klasse: </a:t>
            </a:r>
            <a:r>
              <a:rPr lang="de-DE" altLang="de-DE" sz="2000" b="1" dirty="0">
                <a:solidFill>
                  <a:srgbClr val="7F7F7F"/>
                </a:solidFill>
                <a:latin typeface="Calibri"/>
                <a:cs typeface="Calibri"/>
              </a:rPr>
              <a:t>	</a:t>
            </a:r>
            <a:r>
              <a:rPr lang="de-DE" altLang="de-DE" dirty="0">
                <a:solidFill>
                  <a:srgbClr val="7F7F7F"/>
                </a:solidFill>
                <a:latin typeface="Calibri"/>
                <a:cs typeface="Calibri"/>
              </a:rPr>
              <a:t>D, E, M, Rel., Geschichte/Politik und Gesellschaft, 	Mensch/Umwelt/Technik,  ökonomische und</a:t>
            </a:r>
          </a:p>
          <a:p>
            <a:pPr eaLnBrk="1" hangingPunct="1"/>
            <a:r>
              <a:rPr lang="de-DE" altLang="de-DE" dirty="0">
                <a:solidFill>
                  <a:srgbClr val="7F7F7F"/>
                </a:solidFill>
                <a:latin typeface="Calibri"/>
                <a:cs typeface="Calibri"/>
              </a:rPr>
              <a:t>                        digitale Bildung, Musisch-ästhetische Bildung, Sport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AD3BE19-5CC1-8ED9-104B-739838AA0ACD}"/>
              </a:ext>
            </a:extLst>
          </p:cNvPr>
          <p:cNvCxnSpPr/>
          <p:nvPr/>
        </p:nvCxnSpPr>
        <p:spPr>
          <a:xfrm flipV="1">
            <a:off x="5721350" y="4804459"/>
            <a:ext cx="0" cy="153987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AE42C9B-3330-4E2A-18E9-D8BC2F2C2057}"/>
              </a:ext>
            </a:extLst>
          </p:cNvPr>
          <p:cNvSpPr txBox="1"/>
          <p:nvPr/>
        </p:nvSpPr>
        <p:spPr>
          <a:xfrm>
            <a:off x="2195736" y="1484313"/>
            <a:ext cx="6532339" cy="67710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1258888" eaLnBrk="1" fontAlgn="auto" hangingPunct="1">
              <a:spcBef>
                <a:spcPts val="0"/>
              </a:spcBef>
              <a:spcAft>
                <a:spcPts val="0"/>
              </a:spcAft>
              <a:tabLst>
                <a:tab pos="1243013" algn="l"/>
              </a:tabLst>
              <a:defRPr/>
            </a:pPr>
            <a:r>
              <a:rPr lang="de-DE" sz="2000" b="1" dirty="0">
                <a:solidFill>
                  <a:srgbClr val="233881"/>
                </a:solidFill>
                <a:latin typeface="+mn-lt"/>
              </a:rPr>
              <a:t>10. Klasse: 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Abschlussprüfung: D, E, M und Übungsunternehmen, </a:t>
            </a:r>
          </a:p>
          <a:p>
            <a:pPr defTabSz="1258888" eaLnBrk="1" fontAlgn="auto" hangingPunct="1">
              <a:spcBef>
                <a:spcPts val="0"/>
              </a:spcBef>
              <a:spcAft>
                <a:spcPts val="0"/>
              </a:spcAft>
              <a:tabLst>
                <a:tab pos="1243013" algn="l"/>
              </a:tabLst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                   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SchülerInnen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vertiefen 2 Module (jeweils vierstündig)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E703649-6075-F94C-C0FD-EFA883DAF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313" y="1628800"/>
            <a:ext cx="6345237" cy="4845025"/>
          </a:xfrm>
        </p:spPr>
        <p:txBody>
          <a:bodyPr>
            <a:normAutofit fontScale="92500" lnSpcReduction="10000"/>
          </a:bodyPr>
          <a:lstStyle/>
          <a:p>
            <a:pPr marL="354013" indent="-354013" eaLnBrk="1" fontAlgn="auto" hangingPunct="1">
              <a:spcAft>
                <a:spcPts val="0"/>
              </a:spcAft>
              <a:defRPr/>
            </a:pPr>
            <a:r>
              <a:rPr lang="de-DE" dirty="0"/>
              <a:t>Es gibt keine Altersgrenzen.</a:t>
            </a:r>
            <a:br>
              <a:rPr lang="de-DE" dirty="0"/>
            </a:br>
            <a:endParaRPr lang="de-DE" dirty="0"/>
          </a:p>
          <a:p>
            <a:pPr marL="354013" indent="-354013" eaLnBrk="1" fontAlgn="auto" hangingPunct="1">
              <a:spcAft>
                <a:spcPts val="0"/>
              </a:spcAft>
              <a:defRPr/>
            </a:pPr>
            <a:r>
              <a:rPr lang="de-DE" u="sng" dirty="0"/>
              <a:t>Bestandener qualifizierender Abschluss der Mittelschule </a:t>
            </a:r>
            <a:r>
              <a:rPr lang="de-DE" dirty="0"/>
              <a:t>und im QA-Zeugnis oder im Jahreszeugnis der Mittelschule in Englisch mindestens die Note 3</a:t>
            </a:r>
            <a:br>
              <a:rPr lang="de-DE" dirty="0"/>
            </a:br>
            <a:endParaRPr lang="de-DE" dirty="0"/>
          </a:p>
          <a:p>
            <a:pPr marL="354013" indent="-354013" eaLnBrk="1" fontAlgn="auto" hangingPunct="1">
              <a:spcAft>
                <a:spcPts val="0"/>
              </a:spcAft>
              <a:defRPr/>
            </a:pPr>
            <a:r>
              <a:rPr lang="de-DE" u="sng" dirty="0"/>
              <a:t>SchülerInnen der Realschule, der Mittleren-Reife- Klasse und des Gymnasiums</a:t>
            </a:r>
            <a:r>
              <a:rPr lang="de-DE" dirty="0"/>
              <a:t> mit der Note 4 in Deutsch und Englisch in der 9. Klasse</a:t>
            </a:r>
            <a:br>
              <a:rPr lang="de-DE" dirty="0"/>
            </a:br>
            <a:endParaRPr lang="de-DE" dirty="0"/>
          </a:p>
          <a:p>
            <a:pPr marL="354013" indent="-354013" eaLnBrk="1" fontAlgn="auto" hangingPunct="1">
              <a:spcAft>
                <a:spcPts val="0"/>
              </a:spcAft>
              <a:defRPr/>
            </a:pPr>
            <a:r>
              <a:rPr lang="de-DE" dirty="0"/>
              <a:t>(Erfolgreicher Mittelschulabschluss) </a:t>
            </a:r>
            <a:br>
              <a:rPr lang="de-DE" dirty="0"/>
            </a:br>
            <a:endParaRPr lang="de-DE" dirty="0"/>
          </a:p>
          <a:p>
            <a:pPr marL="354013" indent="-354013" eaLnBrk="1" fontAlgn="auto" hangingPunct="1">
              <a:spcAft>
                <a:spcPts val="0"/>
              </a:spcAft>
              <a:defRPr/>
            </a:pPr>
            <a:r>
              <a:rPr lang="de-DE" dirty="0"/>
              <a:t>Sofern die Aufnahmekapazität überschritten wird, werden die vorhandenen Schulplätze in der Rangfolge der Schülerleistungen vergeben.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5363" name="Textplatzhalter 2">
            <a:extLst>
              <a:ext uri="{FF2B5EF4-FFF2-40B4-BE49-F238E27FC236}">
                <a16:creationId xmlns:a16="http://schemas.microsoft.com/office/drawing/2014/main" id="{3E5B448B-88F7-F48C-72A6-F298616D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44525"/>
            <a:ext cx="634523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3000" b="1" dirty="0">
                <a:solidFill>
                  <a:srgbClr val="C00000"/>
                </a:solidFill>
              </a:rPr>
              <a:t>Übertrittvoraussetzungen  in die zweistufige Wirtschaftsschule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platzhalter 1">
            <a:extLst>
              <a:ext uri="{FF2B5EF4-FFF2-40B4-BE49-F238E27FC236}">
                <a16:creationId xmlns:a16="http://schemas.microsoft.com/office/drawing/2014/main" id="{DA7E5167-1ADE-01DF-35DE-2A9B38605EAE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627313" y="549275"/>
            <a:ext cx="634523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000" dirty="0"/>
              <a:t>Eines unserer 5 Übungsunternehmen</a:t>
            </a:r>
          </a:p>
        </p:txBody>
      </p:sp>
      <p:pic>
        <p:nvPicPr>
          <p:cNvPr id="16387" name="Grafik 2" descr="WEB.DE Freemail - E-Mail made in Germany - Mozilla Firefox">
            <a:extLst>
              <a:ext uri="{FF2B5EF4-FFF2-40B4-BE49-F238E27FC236}">
                <a16:creationId xmlns:a16="http://schemas.microsoft.com/office/drawing/2014/main" id="{BDEEBC1A-171D-C6B3-1CF5-351EA6A41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t="28999" r="19724" b="12199"/>
          <a:stretch>
            <a:fillRect/>
          </a:stretch>
        </p:blipFill>
        <p:spPr bwMode="auto">
          <a:xfrm>
            <a:off x="2660650" y="1557338"/>
            <a:ext cx="6048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1011F5-74C5-2ABD-6E02-B5227C3F6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9375" y="1557338"/>
            <a:ext cx="6345238" cy="455612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de-DE" dirty="0"/>
          </a:p>
          <a:p>
            <a:pPr marL="669925" lvl="1" indent="-219075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-"/>
              <a:defRPr/>
            </a:pPr>
            <a:r>
              <a:rPr lang="de-DE" sz="2000" dirty="0">
                <a:solidFill>
                  <a:schemeClr val="tx2"/>
                </a:solidFill>
              </a:rPr>
              <a:t>eigenverantwortliches Arbeiten wird in einem unserer 5 Übungsunternehmen eingeübt</a:t>
            </a:r>
            <a:br>
              <a:rPr lang="de-DE" sz="2000" dirty="0">
                <a:solidFill>
                  <a:schemeClr val="tx2"/>
                </a:solidFill>
              </a:rPr>
            </a:br>
            <a:endParaRPr lang="de-DE" sz="2000" dirty="0">
              <a:solidFill>
                <a:schemeClr val="tx2"/>
              </a:solidFill>
            </a:endParaRPr>
          </a:p>
          <a:p>
            <a:pPr marL="669925" indent="-219075"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2"/>
                </a:solidFill>
              </a:rPr>
              <a:t>Kooperation mit über 250 weiteren Übungsunternehmen</a:t>
            </a:r>
            <a:br>
              <a:rPr lang="de-DE" sz="2000" b="0" dirty="0">
                <a:solidFill>
                  <a:schemeClr val="tx2"/>
                </a:solidFill>
              </a:rPr>
            </a:br>
            <a:endParaRPr lang="de-DE" sz="2000" b="0" dirty="0">
              <a:solidFill>
                <a:schemeClr val="tx2"/>
              </a:solidFill>
            </a:endParaRPr>
          </a:p>
          <a:p>
            <a:pPr marL="669925" indent="-219075"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2"/>
                </a:solidFill>
              </a:rPr>
              <a:t>theoretische Kenntnisse  werden in der praktischen Arbeit angewandt</a:t>
            </a:r>
            <a:br>
              <a:rPr lang="de-DE" sz="2000" b="0" dirty="0">
                <a:solidFill>
                  <a:schemeClr val="tx2"/>
                </a:solidFill>
              </a:rPr>
            </a:br>
            <a:endParaRPr lang="de-DE" sz="2000" b="0" dirty="0">
              <a:solidFill>
                <a:schemeClr val="tx2"/>
              </a:solidFill>
            </a:endParaRPr>
          </a:p>
          <a:p>
            <a:pPr marL="669925" indent="-219075" eaLnBrk="1" fontAlgn="auto" hangingPunct="1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2"/>
                </a:solidFill>
              </a:rPr>
              <a:t>Durch die fundierte wirtschaftliche Vorbildung kann die Lehrzeit in kaufmännischen Berufen um bis zu einem Jahr verkürzt werden.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Symbol" panose="05050102010706020507" pitchFamily="18" charset="2"/>
              <a:buChar char="-"/>
              <a:defRPr/>
            </a:pP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/>
          </a:p>
        </p:txBody>
      </p:sp>
      <p:sp>
        <p:nvSpPr>
          <p:cNvPr id="17411" name="Textplatzhalter 2">
            <a:extLst>
              <a:ext uri="{FF2B5EF4-FFF2-40B4-BE49-F238E27FC236}">
                <a16:creationId xmlns:a16="http://schemas.microsoft.com/office/drawing/2014/main" id="{8DEC9ED9-5A96-8A36-B0F0-2A9C80DD2CE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627313" y="549275"/>
            <a:ext cx="6345237" cy="115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000" dirty="0"/>
              <a:t>Besonderheit der Wirtschaftsschule:</a:t>
            </a:r>
            <a:br>
              <a:rPr lang="de-DE" altLang="de-DE" sz="3000" dirty="0"/>
            </a:br>
            <a:r>
              <a:rPr lang="de-DE" altLang="de-DE" sz="3000" dirty="0"/>
              <a:t>Übungsunternehmen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62D0BF-F6CE-FCCE-23F5-DFAAD094DC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616" y="1557339"/>
            <a:ext cx="7869635" cy="4175918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de-DE" dirty="0">
                <a:latin typeface="Calibri"/>
                <a:cs typeface="Calibri"/>
              </a:rPr>
              <a:t>Informationsveranstaltung am 08.02.2024          </a:t>
            </a:r>
            <a:endParaRPr lang="en-US" sz="1800" b="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- Ab 17:00 Uhr Führungen durch unsere Schule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- 19:00 Uhr Informationsabend in der Aula	</a:t>
            </a:r>
            <a:br>
              <a:rPr lang="de-DE" b="0" dirty="0"/>
            </a:br>
            <a:r>
              <a:rPr lang="de-DE" b="0" dirty="0"/>
              <a:t>          				                 </a:t>
            </a:r>
            <a:endParaRPr lang="de-DE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de-DE" dirty="0"/>
              <a:t>Anmeldetermine                                                            </a:t>
            </a:r>
          </a:p>
          <a:p>
            <a:pPr lvl="1">
              <a:lnSpc>
                <a:spcPts val="2000"/>
              </a:lnSpc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   26.02. - 01.03.2024 und 08.04. – 19.04.2024</a:t>
            </a:r>
            <a:b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  über unsere Internetseite: www.rws-augsburg.de </a:t>
            </a:r>
            <a:br>
              <a:rPr lang="de-DE" dirty="0"/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  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Übertritt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Schuleinschreibung online</a:t>
            </a:r>
            <a:br>
              <a:rPr lang="de-DE" dirty="0"/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   Für Rückfragen oder Vereinbarung von Beratungs-</a:t>
            </a:r>
            <a:br>
              <a:rPr lang="de-DE" dirty="0"/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   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terminen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stehen wir jederzeit gern telefonisch unter</a:t>
            </a:r>
            <a:br>
              <a:rPr lang="de-DE" dirty="0"/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   Tel. 0821/32418202 zur Verfügung.</a:t>
            </a:r>
            <a:br>
              <a:rPr lang="de-DE" dirty="0"/>
            </a:b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de-DE" dirty="0"/>
              <a:t>Anmeldeunterlagen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- Zwischenzeugnis der Mittelschule 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- Geburtsurkunde oder Familienstammbuch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- Ausweis (Pass) bei ausländischer Staatsangehörigkeit</a:t>
            </a:r>
          </a:p>
        </p:txBody>
      </p:sp>
      <p:sp>
        <p:nvSpPr>
          <p:cNvPr id="18435" name="Textplatzhalter 2">
            <a:extLst>
              <a:ext uri="{FF2B5EF4-FFF2-40B4-BE49-F238E27FC236}">
                <a16:creationId xmlns:a16="http://schemas.microsoft.com/office/drawing/2014/main" id="{8E68548F-A371-784D-9FB0-BEDAD1E2421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627313" y="549275"/>
            <a:ext cx="634523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000" dirty="0"/>
              <a:t>Anmeldung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48B574-02C0-4DD3-BFFC-692BAD0F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943" y="2142945"/>
            <a:ext cx="2734057" cy="25721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79E6E44-142A-4227-90ED-6174685388C4}"/>
              </a:ext>
            </a:extLst>
          </p:cNvPr>
          <p:cNvSpPr txBox="1"/>
          <p:nvPr/>
        </p:nvSpPr>
        <p:spPr>
          <a:xfrm>
            <a:off x="6838942" y="1440248"/>
            <a:ext cx="187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QR-Code für</a:t>
            </a:r>
            <a:br>
              <a:rPr lang="de-DE" dirty="0"/>
            </a:br>
            <a:r>
              <a:rPr lang="de-DE" dirty="0"/>
              <a:t>geplante 5. Klasse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62D0BF-F6CE-FCCE-23F5-DFAAD094DC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616" y="1557339"/>
            <a:ext cx="7869635" cy="4175918"/>
          </a:xfrm>
        </p:spPr>
        <p:txBody>
          <a:bodyPr lIns="91440" tIns="45720" rIns="91440" bIns="45720" anchor="t">
            <a:normAutofit/>
          </a:bodyPr>
          <a:lstStyle/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435" name="Textplatzhalter 2">
            <a:extLst>
              <a:ext uri="{FF2B5EF4-FFF2-40B4-BE49-F238E27FC236}">
                <a16:creationId xmlns:a16="http://schemas.microsoft.com/office/drawing/2014/main" id="{8E68548F-A371-784D-9FB0-BEDAD1E2421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627313" y="549275"/>
            <a:ext cx="634523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000" dirty="0"/>
              <a:t>QR-Code für geplante 5. Klasse</a:t>
            </a:r>
          </a:p>
          <a:p>
            <a:pPr eaLnBrk="1" hangingPunct="1"/>
            <a:endParaRPr lang="de-DE" altLang="de-DE" sz="3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48B574-02C0-4DD3-BFFC-692BAD0F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119" y="1124743"/>
            <a:ext cx="5760640" cy="54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992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platzhalter 1">
            <a:extLst>
              <a:ext uri="{FF2B5EF4-FFF2-40B4-BE49-F238E27FC236}">
                <a16:creationId xmlns:a16="http://schemas.microsoft.com/office/drawing/2014/main" id="{E1CD0D96-D929-2485-0261-BAD3F67D7D8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2633663" y="1941513"/>
            <a:ext cx="6343650" cy="491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>
                <a:hlinkClick r:id="rId2"/>
              </a:rPr>
              <a:t>www.rws-augsburg.de</a:t>
            </a:r>
            <a:br>
              <a:rPr lang="de-DE" altLang="de-DE" dirty="0"/>
            </a:br>
            <a:endParaRPr lang="de-DE" altLang="de-DE" dirty="0"/>
          </a:p>
          <a:p>
            <a:pPr eaLnBrk="1" hangingPunct="1"/>
            <a:r>
              <a:rPr lang="de-DE" altLang="de-DE" dirty="0">
                <a:hlinkClick r:id="rId3"/>
              </a:rPr>
              <a:t>www.schulberatung.bayern.de</a:t>
            </a:r>
            <a:br>
              <a:rPr lang="de-DE" altLang="de-DE" dirty="0"/>
            </a:br>
            <a:endParaRPr lang="de-DE" altLang="de-DE" dirty="0"/>
          </a:p>
          <a:p>
            <a:pPr eaLnBrk="1" hangingPunct="1"/>
            <a:r>
              <a:rPr lang="de-DE" altLang="de-DE" dirty="0">
                <a:hlinkClick r:id="rId4"/>
              </a:rPr>
              <a:t>www.bildung.augsburg.de</a:t>
            </a:r>
            <a:br>
              <a:rPr lang="de-DE" altLang="de-DE" dirty="0"/>
            </a:br>
            <a:endParaRPr lang="de-DE" altLang="de-DE" dirty="0"/>
          </a:p>
          <a:p>
            <a:pPr eaLnBrk="1" hangingPunct="1"/>
            <a:r>
              <a:rPr lang="de-DE" altLang="de-DE" dirty="0">
                <a:hlinkClick r:id="rId5"/>
              </a:rPr>
              <a:t>www.meinbildungsweg.de</a:t>
            </a:r>
            <a:br>
              <a:rPr lang="de-DE" altLang="de-DE" dirty="0"/>
            </a:br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19459" name="Textplatzhalter 2">
            <a:extLst>
              <a:ext uri="{FF2B5EF4-FFF2-40B4-BE49-F238E27FC236}">
                <a16:creationId xmlns:a16="http://schemas.microsoft.com/office/drawing/2014/main" id="{E50F52BE-9FF5-828B-7F8D-563A72F0C3F3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627313" y="549275"/>
            <a:ext cx="651668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000" dirty="0"/>
              <a:t>Weitere Informationsquellen über </a:t>
            </a:r>
            <a:br>
              <a:rPr lang="de-DE" altLang="de-DE" sz="3000" dirty="0"/>
            </a:br>
            <a:r>
              <a:rPr lang="de-DE" altLang="de-DE" sz="3000" dirty="0"/>
              <a:t>die </a:t>
            </a:r>
            <a:r>
              <a:rPr lang="de-DE" altLang="de-DE" sz="3000" dirty="0" err="1"/>
              <a:t>Reischlesche</a:t>
            </a:r>
            <a:r>
              <a:rPr lang="de-DE" altLang="de-DE" sz="3000" dirty="0"/>
              <a:t> Wirtschaftsschule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1">
            <a:extLst>
              <a:ext uri="{FF2B5EF4-FFF2-40B4-BE49-F238E27FC236}">
                <a16:creationId xmlns:a16="http://schemas.microsoft.com/office/drawing/2014/main" id="{233D82A0-5D6E-6C0B-1E24-4E703AF64EC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328820" y="608806"/>
            <a:ext cx="1008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500"/>
              <a:t>Bilder: freepik, pixabay &amp; RWS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4D937A-B7C4-314E-55B3-848EA937D42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23728" y="1268760"/>
            <a:ext cx="6611938" cy="46799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eaLnBrk="1" fontAlgn="auto" hangingPunct="1">
              <a:spcAft>
                <a:spcPts val="0"/>
              </a:spcAft>
              <a:buClr>
                <a:srgbClr val="C12F2E"/>
              </a:buClr>
              <a:buFont typeface="Wingdings" pitchFamily="2" charset="2"/>
              <a:buChar char="§"/>
              <a:defRPr/>
            </a:pPr>
            <a:r>
              <a:rPr lang="de-DE" sz="1600" b="1" dirty="0">
                <a:solidFill>
                  <a:srgbClr val="233881"/>
                </a:solidFill>
                <a:cs typeface="Calibri"/>
              </a:rPr>
              <a:t>Allgemeinbildung</a:t>
            </a:r>
            <a:r>
              <a:rPr lang="de-DE" sz="1600" dirty="0">
                <a:solidFill>
                  <a:srgbClr val="233881"/>
                </a:solidFill>
                <a:cs typeface="Calibri"/>
              </a:rPr>
              <a:t> </a:t>
            </a:r>
            <a:br>
              <a:rPr lang="de-DE" sz="1600" dirty="0"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(Fächer D, E, M, Religion, Geschichte/Politik und Gesellschaft, Mensch/ Umwelt/Technik, Musisch-ästhetische Bildung und Sport)</a:t>
            </a:r>
          </a:p>
          <a:p>
            <a:pPr eaLnBrk="1" fontAlgn="auto" hangingPunct="1">
              <a:spcAft>
                <a:spcPts val="0"/>
              </a:spcAft>
              <a:buClr>
                <a:srgbClr val="C03835"/>
              </a:buClr>
              <a:buFont typeface="Wingdings" pitchFamily="2" charset="2"/>
              <a:buChar char="§"/>
              <a:defRPr/>
            </a:pPr>
            <a:r>
              <a:rPr lang="de-DE" sz="1600" b="1" dirty="0">
                <a:solidFill>
                  <a:srgbClr val="233881"/>
                </a:solidFill>
                <a:cs typeface="Calibri"/>
              </a:rPr>
              <a:t>Vertiefte Kenntnisse im Wirtschaftsbereich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(ökonomische und digitale Bildung in der 6., 7. und 8. Klasse, Vertiefung in der 9. und 10. Klasse durch Module, Übungsunternehmen)</a:t>
            </a:r>
          </a:p>
          <a:p>
            <a:pPr eaLnBrk="1" fontAlgn="auto" hangingPunct="1">
              <a:spcAft>
                <a:spcPts val="0"/>
              </a:spcAft>
              <a:buClr>
                <a:srgbClr val="C03835"/>
              </a:buClr>
              <a:buFont typeface="Wingdings" pitchFamily="2" charset="2"/>
              <a:buChar char="§"/>
              <a:defRPr/>
            </a:pPr>
            <a:r>
              <a:rPr lang="de-DE" sz="1600" b="1" dirty="0">
                <a:solidFill>
                  <a:srgbClr val="233881"/>
                </a:solidFill>
                <a:cs typeface="Calibri" panose="020F0502020204030204" pitchFamily="34" charset="0"/>
              </a:rPr>
              <a:t>Modularisierung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ab der 9. Klasse</a:t>
            </a:r>
            <a:endParaRPr lang="de-DE" sz="1600" dirty="0"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12F2E"/>
              </a:buClr>
              <a:buFont typeface="Wingdings" pitchFamily="2" charset="2"/>
              <a:buChar char="§"/>
              <a:defRPr/>
            </a:pPr>
            <a:r>
              <a:rPr lang="de-DE" sz="1600" b="1" dirty="0">
                <a:solidFill>
                  <a:srgbClr val="233881"/>
                </a:solidFill>
                <a:cs typeface="Calibri" panose="020F0502020204030204" pitchFamily="34" charset="0"/>
              </a:rPr>
              <a:t>Vielfältige Wahlfachangebote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(Band, Schach, Börsenspiel usw.) </a:t>
            </a:r>
          </a:p>
          <a:p>
            <a:pPr eaLnBrk="1" fontAlgn="auto" hangingPunct="1">
              <a:spcAft>
                <a:spcPts val="0"/>
              </a:spcAft>
              <a:buClr>
                <a:srgbClr val="C12F2E"/>
              </a:buClr>
              <a:buFont typeface="Wingdings" pitchFamily="2" charset="2"/>
              <a:buChar char="§"/>
              <a:defRPr/>
            </a:pPr>
            <a:r>
              <a:rPr lang="de-DE" sz="1600" b="1" dirty="0">
                <a:solidFill>
                  <a:srgbClr val="233881"/>
                </a:solidFill>
                <a:cs typeface="Calibri" panose="020F0502020204030204" pitchFamily="34" charset="0"/>
              </a:rPr>
              <a:t>Offene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de-DE" sz="1600" b="1" dirty="0">
                <a:solidFill>
                  <a:srgbClr val="233881"/>
                </a:solidFill>
                <a:cs typeface="Calibri" panose="020F0502020204030204" pitchFamily="34" charset="0"/>
              </a:rPr>
              <a:t>Ganztagsklasse</a:t>
            </a:r>
          </a:p>
          <a:p>
            <a:pPr eaLnBrk="1" fontAlgn="auto" hangingPunct="1">
              <a:spcAft>
                <a:spcPts val="0"/>
              </a:spcAft>
              <a:buClr>
                <a:srgbClr val="C12F2E"/>
              </a:buClr>
              <a:buFont typeface="Wingdings" pitchFamily="2" charset="2"/>
              <a:buChar char="§"/>
              <a:defRPr/>
            </a:pPr>
            <a:r>
              <a:rPr lang="de-DE" sz="1600" b="1" dirty="0">
                <a:solidFill>
                  <a:srgbClr val="233881"/>
                </a:solidFill>
                <a:cs typeface="Calibri" panose="020F0502020204030204" pitchFamily="34" charset="0"/>
              </a:rPr>
              <a:t>Schulfahrten</a:t>
            </a:r>
            <a:br>
              <a:rPr lang="de-DE" sz="1600" b="1" dirty="0">
                <a:solidFill>
                  <a:srgbClr val="233881"/>
                </a:solidFill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Wintersportwoche in der 7. Klasse, Englandfahrt in </a:t>
            </a:r>
            <a:r>
              <a:rPr lang="de-DE" sz="160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der 9.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Klasse, Abschlussfahrten</a:t>
            </a:r>
            <a:endParaRPr lang="de-DE" sz="1600" b="1" dirty="0">
              <a:solidFill>
                <a:srgbClr val="233881"/>
              </a:solidFill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12F2E"/>
              </a:buClr>
              <a:buFont typeface="Wingdings" pitchFamily="2" charset="2"/>
              <a:buChar char="§"/>
              <a:defRPr/>
            </a:pPr>
            <a:r>
              <a:rPr lang="de-DE" sz="1600" b="1" dirty="0">
                <a:solidFill>
                  <a:schemeClr val="tx2"/>
                </a:solidFill>
                <a:cs typeface="Calibri" panose="020F0502020204030204" pitchFamily="34" charset="0"/>
              </a:rPr>
              <a:t>Angebote zur Berufsorientierung</a:t>
            </a:r>
            <a:br>
              <a:rPr lang="de-DE" sz="1600" b="1" dirty="0">
                <a:solidFill>
                  <a:schemeClr val="tx2"/>
                </a:solidFill>
                <a:cs typeface="Calibri" panose="020F0502020204030204" pitchFamily="34" charset="0"/>
              </a:rPr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Berufsfindungsbörse an der RWS, BIZ-Besuche, Bewerbertraining, verpflichtende Praktikumswochen in der 9. Klasse und 10. Klasse (jeweils 2 Wochen)</a:t>
            </a:r>
            <a:endParaRPr lang="de-DE" sz="1600" dirty="0"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12F2E"/>
              </a:buClr>
              <a:buFont typeface="Wingdings" pitchFamily="2" charset="2"/>
              <a:buChar char="§"/>
              <a:defRPr/>
            </a:pPr>
            <a:r>
              <a:rPr lang="de-DE" sz="1600" b="1" dirty="0">
                <a:solidFill>
                  <a:srgbClr val="233881"/>
                </a:solidFill>
                <a:cs typeface="Calibri" panose="020F0502020204030204" pitchFamily="34" charset="0"/>
              </a:rPr>
              <a:t>Wirtschaftsschulabschluss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(Mittlerer Schulabschluss)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200" dirty="0">
              <a:cs typeface="Calibri" panose="020F0502020204030204" pitchFamily="34" charset="0"/>
            </a:endParaRPr>
          </a:p>
        </p:txBody>
      </p:sp>
      <p:sp>
        <p:nvSpPr>
          <p:cNvPr id="5123" name="Textplatzhalter 2">
            <a:extLst>
              <a:ext uri="{FF2B5EF4-FFF2-40B4-BE49-F238E27FC236}">
                <a16:creationId xmlns:a16="http://schemas.microsoft.com/office/drawing/2014/main" id="{D1F1E6C1-0EB6-697B-64D1-97B700B633EC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2627313" y="644525"/>
            <a:ext cx="6345237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3000" b="1" dirty="0">
                <a:solidFill>
                  <a:srgbClr val="C00000"/>
                </a:solidFill>
              </a:rPr>
              <a:t>Die Wirtschaftsschule bietet: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platzhalter 1">
            <a:extLst>
              <a:ext uri="{FF2B5EF4-FFF2-40B4-BE49-F238E27FC236}">
                <a16:creationId xmlns:a16="http://schemas.microsoft.com/office/drawing/2014/main" id="{2CED3663-4F82-524D-CDE3-93115BE3699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2627313" y="1557338"/>
            <a:ext cx="6345237" cy="491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endParaRPr lang="de-DE" altLang="en-US"/>
          </a:p>
          <a:p>
            <a:pPr marL="0" indent="0">
              <a:buFont typeface="Wingdings" pitchFamily="2" charset="2"/>
              <a:buNone/>
            </a:pPr>
            <a:endParaRPr lang="de-DE" altLang="en-US"/>
          </a:p>
        </p:txBody>
      </p:sp>
      <p:sp>
        <p:nvSpPr>
          <p:cNvPr id="6147" name="Textplatzhalter 2">
            <a:extLst>
              <a:ext uri="{FF2B5EF4-FFF2-40B4-BE49-F238E27FC236}">
                <a16:creationId xmlns:a16="http://schemas.microsoft.com/office/drawing/2014/main" id="{F5D84A1A-5E3E-CDE5-B0FB-E34D9E4513C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123728" y="692696"/>
            <a:ext cx="634523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dirty="0"/>
              <a:t>Modularisierung ab der 9. Klasse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16747C-D028-4449-B0BF-95CC254F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335974"/>
            <a:ext cx="8801100" cy="41860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155964-3201-2372-3E09-5169363C0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313" y="1412776"/>
            <a:ext cx="6345237" cy="5061049"/>
          </a:xfrm>
        </p:spPr>
        <p:txBody>
          <a:bodyPr lIns="91440" tIns="45720" rIns="91440" bIns="45720" anchor="t"/>
          <a:lstStyle/>
          <a:p>
            <a:pPr>
              <a:defRPr/>
            </a:pPr>
            <a:r>
              <a:rPr lang="de-DE" dirty="0">
                <a:latin typeface="Arial" panose="020B0604020202020204" pitchFamily="34" charset="0"/>
              </a:rPr>
              <a:t>Welche Möglichkeiten gibt es Geld sinnvoll anzulegen?</a:t>
            </a:r>
            <a:endParaRPr lang="de-DE" dirty="0"/>
          </a:p>
          <a:p>
            <a:pPr>
              <a:defRPr/>
            </a:pPr>
            <a:r>
              <a:rPr lang="de-DE" dirty="0">
                <a:latin typeface="Arial"/>
                <a:cs typeface="Calibri"/>
              </a:rPr>
              <a:t>Was </a:t>
            </a:r>
            <a:r>
              <a:rPr lang="de-DE" dirty="0">
                <a:latin typeface="Arial"/>
                <a:cs typeface="Arial"/>
              </a:rPr>
              <a:t>sind </a:t>
            </a:r>
            <a:r>
              <a:rPr lang="de-DE" dirty="0">
                <a:latin typeface="Arial"/>
                <a:cs typeface="Calibri"/>
              </a:rPr>
              <a:t>Aktien und wie </a:t>
            </a:r>
            <a:r>
              <a:rPr lang="de-DE" dirty="0">
                <a:latin typeface="Arial"/>
                <a:cs typeface="Arial"/>
              </a:rPr>
              <a:t>funktioniert </a:t>
            </a:r>
            <a:r>
              <a:rPr lang="de-DE" dirty="0">
                <a:latin typeface="Arial"/>
                <a:cs typeface="Calibri"/>
              </a:rPr>
              <a:t>der Aktienhandel ?</a:t>
            </a:r>
          </a:p>
          <a:p>
            <a:pPr>
              <a:defRPr/>
            </a:pPr>
            <a:r>
              <a:rPr lang="de-DE" dirty="0">
                <a:latin typeface="Arial" panose="020B0604020202020204" pitchFamily="34" charset="0"/>
              </a:rPr>
              <a:t>Wie funktionieren Investmentfonds und ETFs?</a:t>
            </a:r>
          </a:p>
          <a:p>
            <a:pPr>
              <a:defRPr/>
            </a:pPr>
            <a:r>
              <a:rPr lang="de-DE" dirty="0">
                <a:latin typeface="Arial"/>
                <a:cs typeface="Calibri"/>
              </a:rPr>
              <a:t>Was </a:t>
            </a:r>
            <a:r>
              <a:rPr lang="de-DE" dirty="0">
                <a:latin typeface="Arial"/>
                <a:cs typeface="Arial"/>
              </a:rPr>
              <a:t>sind </a:t>
            </a:r>
            <a:r>
              <a:rPr lang="de-DE" dirty="0">
                <a:latin typeface="Arial"/>
                <a:cs typeface="Calibri"/>
              </a:rPr>
              <a:t>Kryptowährungen und wie </a:t>
            </a:r>
            <a:r>
              <a:rPr lang="de-DE" dirty="0">
                <a:latin typeface="Arial"/>
                <a:cs typeface="Arial"/>
              </a:rPr>
              <a:t>funktionieren </a:t>
            </a:r>
            <a:r>
              <a:rPr lang="de-DE" dirty="0">
                <a:latin typeface="Arial"/>
                <a:cs typeface="Calibri"/>
              </a:rPr>
              <a:t>z. B. Bitcoins?</a:t>
            </a:r>
          </a:p>
          <a:p>
            <a:pPr>
              <a:defRPr/>
            </a:pPr>
            <a:r>
              <a:rPr lang="de-DE" dirty="0">
                <a:latin typeface="Arial"/>
                <a:cs typeface="Calibri"/>
              </a:rPr>
              <a:t>Wie füllt man seine Einkommensteuererklärung aus?</a:t>
            </a:r>
          </a:p>
          <a:p>
            <a:pPr>
              <a:defRPr/>
            </a:pPr>
            <a:r>
              <a:rPr lang="de-DE" dirty="0">
                <a:latin typeface="Arial"/>
                <a:cs typeface="Calibri"/>
              </a:rPr>
              <a:t>Wie </a:t>
            </a:r>
            <a:r>
              <a:rPr lang="de-DE" dirty="0">
                <a:latin typeface="Arial"/>
                <a:cs typeface="Arial"/>
              </a:rPr>
              <a:t>kann </a:t>
            </a:r>
            <a:r>
              <a:rPr lang="de-DE" dirty="0">
                <a:latin typeface="Arial"/>
                <a:cs typeface="Calibri"/>
              </a:rPr>
              <a:t>man sich im Leben absichern  </a:t>
            </a:r>
            <a:br>
              <a:rPr lang="de-DE" dirty="0">
                <a:latin typeface="Arial"/>
                <a:cs typeface="Calibri"/>
              </a:rPr>
            </a:br>
            <a:r>
              <a:rPr lang="de-DE" dirty="0">
                <a:latin typeface="Arial"/>
                <a:cs typeface="Calibri"/>
              </a:rPr>
              <a:t>(z. B. über Versicherungen)?</a:t>
            </a:r>
          </a:p>
        </p:txBody>
      </p:sp>
      <p:sp>
        <p:nvSpPr>
          <p:cNvPr id="7171" name="Textplatzhalter 2">
            <a:extLst>
              <a:ext uri="{FF2B5EF4-FFF2-40B4-BE49-F238E27FC236}">
                <a16:creationId xmlns:a16="http://schemas.microsoft.com/office/drawing/2014/main" id="{71AA64F5-7522-A1FF-105C-8DB9EB88A438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627313" y="549275"/>
            <a:ext cx="634523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Modul</a:t>
            </a:r>
            <a:r>
              <a:rPr lang="en-US" altLang="en-US" dirty="0"/>
              <a:t>: FIT FOR FINANCE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>
            <a:extLst>
              <a:ext uri="{FF2B5EF4-FFF2-40B4-BE49-F238E27FC236}">
                <a16:creationId xmlns:a16="http://schemas.microsoft.com/office/drawing/2014/main" id="{608C2D75-2937-44EA-0E6C-E2AEE4032DB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2627313" y="1263650"/>
            <a:ext cx="6345237" cy="521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2000" dirty="0"/>
              <a:t>Individualisierung:</a:t>
            </a:r>
            <a:br>
              <a:rPr lang="de-DE" altLang="en-US" sz="2000" dirty="0"/>
            </a:br>
            <a:r>
              <a:rPr lang="de-DE" altLang="en-US" sz="2000" dirty="0" err="1"/>
              <a:t>SchülerInnen</a:t>
            </a:r>
            <a:r>
              <a:rPr lang="de-DE" altLang="en-US" sz="2000" dirty="0"/>
              <a:t> wählen in der 9. Klasse 4 Module nach ihren Interessen. In der 10. Klasse findet dann die Vertiefung von zwei Modulen statt.</a:t>
            </a:r>
            <a:br>
              <a:rPr lang="de-DE" altLang="en-US" sz="2000" dirty="0"/>
            </a:br>
            <a:endParaRPr lang="de-DE" altLang="en-US" sz="2000" dirty="0"/>
          </a:p>
          <a:p>
            <a:r>
              <a:rPr lang="de-DE" altLang="en-US" sz="2000" dirty="0"/>
              <a:t>Selbstständiges und eigenverantwortliches Arbeiten in Projekten bzw. mit Experimenten</a:t>
            </a:r>
            <a:br>
              <a:rPr lang="de-DE" altLang="en-US" sz="2000" dirty="0"/>
            </a:br>
            <a:endParaRPr lang="de-DE" altLang="en-US" sz="2000" dirty="0"/>
          </a:p>
          <a:p>
            <a:r>
              <a:rPr lang="de-DE" altLang="en-US" sz="2000" dirty="0"/>
              <a:t>Unterstützung durch Lehrkräfte mit berufspraktischer Erfahrung</a:t>
            </a:r>
            <a:br>
              <a:rPr lang="de-DE" altLang="en-US" sz="2000" dirty="0"/>
            </a:br>
            <a:endParaRPr lang="de-DE" altLang="en-US" sz="2000" dirty="0"/>
          </a:p>
          <a:p>
            <a:r>
              <a:rPr lang="de-DE" altLang="en-US" sz="2000" dirty="0"/>
              <a:t>Sammlung von berufspraktischen Erfahrungen in diversen Bereichen (z.B. Wirtschaft, Technik, Soziales usw.)</a:t>
            </a:r>
            <a:br>
              <a:rPr lang="de-DE" altLang="en-US" sz="2000" dirty="0"/>
            </a:br>
            <a:endParaRPr lang="de-DE" altLang="en-US" sz="2000" dirty="0"/>
          </a:p>
          <a:p>
            <a:r>
              <a:rPr lang="de-DE" altLang="en-US" sz="2000" dirty="0"/>
              <a:t>Gute Vorbereitung für weiterführende Schulen</a:t>
            </a:r>
          </a:p>
          <a:p>
            <a:pPr marL="0" indent="0">
              <a:buNone/>
            </a:pPr>
            <a:endParaRPr lang="de-DE" altLang="en-US" dirty="0"/>
          </a:p>
          <a:p>
            <a:endParaRPr lang="de-DE" altLang="en-US" dirty="0"/>
          </a:p>
          <a:p>
            <a:endParaRPr lang="de-DE" altLang="en-US" dirty="0"/>
          </a:p>
        </p:txBody>
      </p:sp>
      <p:sp>
        <p:nvSpPr>
          <p:cNvPr id="8195" name="Textplatzhalter 2">
            <a:extLst>
              <a:ext uri="{FF2B5EF4-FFF2-40B4-BE49-F238E27FC236}">
                <a16:creationId xmlns:a16="http://schemas.microsoft.com/office/drawing/2014/main" id="{A01815FF-9BD1-3716-07C6-A34D1C3D685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627313" y="549275"/>
            <a:ext cx="634523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/>
              <a:t>Vorteile der Modularisierung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02AD111-1C74-0422-5762-0F192E159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313" y="2060575"/>
            <a:ext cx="6345237" cy="4268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Berufsausbildungen im kaufmännischen </a:t>
            </a:r>
            <a:br>
              <a:rPr lang="de-DE" dirty="0"/>
            </a:br>
            <a:r>
              <a:rPr lang="de-DE" dirty="0"/>
              <a:t>und verwaltenden Bereich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Berufsausbildungen im sozialen, technischen</a:t>
            </a:r>
            <a:br>
              <a:rPr lang="de-DE" dirty="0"/>
            </a:br>
            <a:r>
              <a:rPr lang="de-DE" dirty="0"/>
              <a:t>und handwerklichen Bereich</a:t>
            </a:r>
            <a:br>
              <a:rPr lang="de-DE" dirty="0"/>
            </a:b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Besuch von weiterführenden Schulen </a:t>
            </a:r>
            <a:br>
              <a:rPr lang="de-DE" dirty="0"/>
            </a:br>
            <a:r>
              <a:rPr lang="de-DE" dirty="0"/>
              <a:t>z. B. Fachoberschule (FOS), Einführungsklasse am Gymnasium, Berufsfachschulen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9219" name="Textplatzhalter 2">
            <a:extLst>
              <a:ext uri="{FF2B5EF4-FFF2-40B4-BE49-F238E27FC236}">
                <a16:creationId xmlns:a16="http://schemas.microsoft.com/office/drawing/2014/main" id="{BDD22BF8-E23F-AB3B-ACD5-CA73CAB5C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44525"/>
            <a:ext cx="634523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3000" b="1" dirty="0">
                <a:solidFill>
                  <a:srgbClr val="C00000"/>
                </a:solidFill>
              </a:rPr>
              <a:t>Der Abschluss der Wirtschaftsschule</a:t>
            </a:r>
            <a:br>
              <a:rPr lang="de-DE" altLang="de-DE" sz="3000" b="1" dirty="0">
                <a:solidFill>
                  <a:srgbClr val="C00000"/>
                </a:solidFill>
              </a:rPr>
            </a:br>
            <a:r>
              <a:rPr lang="de-DE" altLang="de-DE" sz="3000" b="1" dirty="0">
                <a:solidFill>
                  <a:srgbClr val="C00000"/>
                </a:solidFill>
              </a:rPr>
              <a:t>bietet gute Voraussetzungen für: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platzhalter 6">
            <a:extLst>
              <a:ext uri="{FF2B5EF4-FFF2-40B4-BE49-F238E27FC236}">
                <a16:creationId xmlns:a16="http://schemas.microsoft.com/office/drawing/2014/main" id="{ACE4FD81-6B95-7031-2CD2-ADB3EC0D14CB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916238" y="549275"/>
            <a:ext cx="4319587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Einstiegsmöglichkeiten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E924B20-F771-9CC1-77EE-C96CDED22D8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258888" y="2060575"/>
            <a:ext cx="3673475" cy="3313113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de-DE" sz="800" b="1" dirty="0">
              <a:solidFill>
                <a:srgbClr val="2338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2200" b="1" dirty="0">
                <a:solidFill>
                  <a:srgbClr val="2338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Vierstufige Wirtschaftsschule ab der 7. Klasse </a:t>
            </a:r>
          </a:p>
          <a:p>
            <a:pPr fontAlgn="auto">
              <a:spcAft>
                <a:spcPts val="0"/>
              </a:spcAft>
              <a:defRPr/>
            </a:pPr>
            <a:endParaRPr lang="de-DE" sz="1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Einstieg ist auch bereits in die </a:t>
            </a:r>
            <a:br>
              <a:rPr lang="de-DE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Klasse (Vorklasse) möglich. </a:t>
            </a:r>
          </a:p>
          <a:p>
            <a:pPr fontAlgn="auto">
              <a:spcAft>
                <a:spcPts val="0"/>
              </a:spcAft>
              <a:defRPr/>
            </a:pPr>
            <a:br>
              <a:rPr lang="de-DE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späterer Einstieg ist auch noch </a:t>
            </a:r>
            <a:br>
              <a:rPr lang="de-DE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die 8. Klasse möglich.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AE665-CB0C-A822-E585-7C8BC5757F7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219700" y="2038350"/>
            <a:ext cx="3673475" cy="3313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2200" b="1">
                <a:solidFill>
                  <a:srgbClr val="233881"/>
                </a:solidFill>
                <a:cs typeface="Calibri" panose="020F0502020204030204" pitchFamily="34" charset="0"/>
              </a:rPr>
              <a:t>Zweistufige Wirtschaftsschule ab der 10. Klasse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de-DE" altLang="de-DE" sz="2600" b="1">
              <a:solidFill>
                <a:srgbClr val="233881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de-DE" altLang="de-DE" sz="2600" b="1">
              <a:solidFill>
                <a:srgbClr val="233881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de-DE" altLang="de-DE" sz="2600">
              <a:solidFill>
                <a:srgbClr val="233881"/>
              </a:solidFill>
              <a:cs typeface="Calibri" panose="020F0502020204030204" pitchFamily="34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3427A43A-46A0-865B-8F8A-91790A6032EB}"/>
              </a:ext>
            </a:extLst>
          </p:cNvPr>
          <p:cNvCxnSpPr/>
          <p:nvPr/>
        </p:nvCxnSpPr>
        <p:spPr>
          <a:xfrm>
            <a:off x="5060950" y="1414463"/>
            <a:ext cx="1568450" cy="4318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A8D177E-1502-ABF0-C123-CDA84DFD06B4}"/>
              </a:ext>
            </a:extLst>
          </p:cNvPr>
          <p:cNvCxnSpPr/>
          <p:nvPr/>
        </p:nvCxnSpPr>
        <p:spPr>
          <a:xfrm flipH="1">
            <a:off x="3619500" y="1412875"/>
            <a:ext cx="1441450" cy="4318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platzhalter 1">
            <a:extLst>
              <a:ext uri="{FF2B5EF4-FFF2-40B4-BE49-F238E27FC236}">
                <a16:creationId xmlns:a16="http://schemas.microsoft.com/office/drawing/2014/main" id="{121C9EDF-03E0-8452-FA2A-8C8BDCCE29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1979613" y="1268760"/>
            <a:ext cx="6611937" cy="48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0" indent="0" eaLnBrk="1" hangingPunct="1">
              <a:buClr>
                <a:srgbClr val="C12F2E"/>
              </a:buClr>
              <a:buFont typeface="Arial" panose="020B0604020202020204" pitchFamily="34" charset="0"/>
              <a:buNone/>
            </a:pPr>
            <a:endParaRPr lang="de-DE" altLang="de-DE" sz="200" b="1" dirty="0">
              <a:solidFill>
                <a:srgbClr val="233881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2000" b="1" dirty="0">
                <a:solidFill>
                  <a:schemeClr val="tx2"/>
                </a:solidFill>
              </a:rPr>
              <a:t>Höchstalter 13 Jahre (30.06.)</a:t>
            </a:r>
            <a:br>
              <a:rPr lang="de-DE" altLang="de-DE" sz="2000" b="1" dirty="0">
                <a:solidFill>
                  <a:schemeClr val="tx2"/>
                </a:solidFill>
              </a:rPr>
            </a:br>
            <a:endParaRPr lang="de-DE" altLang="de-DE" sz="2000" b="1" dirty="0">
              <a:solidFill>
                <a:schemeClr val="tx2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2000" b="1" u="sng" dirty="0" err="1">
                <a:solidFill>
                  <a:schemeClr val="tx2"/>
                </a:solidFill>
              </a:rPr>
              <a:t>MittelschülerInnen</a:t>
            </a:r>
            <a:r>
              <a:rPr lang="de-DE" altLang="de-DE" sz="2000" b="1" u="sng" dirty="0">
                <a:solidFill>
                  <a:schemeClr val="tx2"/>
                </a:solidFill>
              </a:rPr>
              <a:t>:</a:t>
            </a:r>
            <a:r>
              <a:rPr lang="de-DE" altLang="de-DE" sz="2000" b="1" dirty="0">
                <a:solidFill>
                  <a:schemeClr val="tx2"/>
                </a:solidFill>
              </a:rPr>
              <a:t> Notendurchschnitt in Deutsch, Mathematik und Englisch von 2,66 im Zwischen- oder Jahreszeugnis der 5. Klasse </a:t>
            </a:r>
            <a:br>
              <a:rPr lang="de-DE" altLang="de-DE" sz="2000" b="1" dirty="0">
                <a:solidFill>
                  <a:schemeClr val="tx2"/>
                </a:solidFill>
              </a:rPr>
            </a:br>
            <a:endParaRPr lang="de-DE" altLang="de-DE" sz="2000" b="1" dirty="0">
              <a:solidFill>
                <a:schemeClr val="tx2"/>
              </a:solidFill>
              <a:cs typeface="Calibri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2000" b="1" u="sng" dirty="0">
                <a:solidFill>
                  <a:schemeClr val="tx2"/>
                </a:solidFill>
              </a:rPr>
              <a:t>SchülerInnen der Realschule und des Gymnasiums</a:t>
            </a:r>
            <a:br>
              <a:rPr lang="de-DE" altLang="de-DE" sz="2000" b="1" u="sng" dirty="0">
                <a:solidFill>
                  <a:schemeClr val="tx2"/>
                </a:solidFill>
              </a:rPr>
            </a:br>
            <a:endParaRPr lang="de-DE" altLang="de-DE" sz="2000" b="1" dirty="0">
              <a:solidFill>
                <a:schemeClr val="tx2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sz="2000" b="1" dirty="0">
                <a:solidFill>
                  <a:schemeClr val="tx2"/>
                </a:solidFill>
              </a:rPr>
              <a:t>Liegen diese Voraussetzungen nicht vor, entscheidet der Schulleiter, ob die Teilnahme am Probeunterricht möglich ist. </a:t>
            </a:r>
            <a:br>
              <a:rPr lang="de-DE" altLang="de-DE" sz="2000" b="1" dirty="0">
                <a:solidFill>
                  <a:schemeClr val="tx2"/>
                </a:solidFill>
              </a:rPr>
            </a:br>
            <a:r>
              <a:rPr lang="de-DE" sz="2000" b="1" dirty="0">
                <a:solidFill>
                  <a:schemeClr val="tx2"/>
                </a:solidFill>
              </a:rPr>
              <a:t>Der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Probeunterricht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entfällt</a:t>
            </a:r>
            <a:r>
              <a:rPr lang="de-DE" sz="2000" dirty="0"/>
              <a:t>, </a:t>
            </a:r>
            <a:r>
              <a:rPr lang="de-DE" sz="2000" b="1" dirty="0">
                <a:solidFill>
                  <a:schemeClr val="tx2"/>
                </a:solidFill>
              </a:rPr>
              <a:t>wenn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im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Übertritts-zeugnis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der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Jahrgangsstufe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4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mindestens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die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Gesamtdurchschnittsnote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2,66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erreicht</a:t>
            </a:r>
            <a:r>
              <a:rPr lang="de-DE" sz="2000" dirty="0"/>
              <a:t> </a:t>
            </a:r>
            <a:r>
              <a:rPr lang="de-DE" sz="2000" b="1" dirty="0">
                <a:solidFill>
                  <a:schemeClr val="tx2"/>
                </a:solidFill>
              </a:rPr>
              <a:t>wurde</a:t>
            </a:r>
            <a:r>
              <a:rPr lang="de-DE" sz="2000" dirty="0"/>
              <a:t>.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altLang="de-DE" sz="2200" b="1" dirty="0">
              <a:solidFill>
                <a:schemeClr val="tx2"/>
              </a:solidFill>
            </a:endParaRPr>
          </a:p>
        </p:txBody>
      </p:sp>
      <p:sp>
        <p:nvSpPr>
          <p:cNvPr id="11267" name="Textplatzhalter 2">
            <a:extLst>
              <a:ext uri="{FF2B5EF4-FFF2-40B4-BE49-F238E27FC236}">
                <a16:creationId xmlns:a16="http://schemas.microsoft.com/office/drawing/2014/main" id="{442FC8E3-0757-E63A-297A-F9E28D5AE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44525"/>
            <a:ext cx="63452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3000" b="1" dirty="0">
                <a:solidFill>
                  <a:srgbClr val="C00000"/>
                </a:solidFill>
              </a:rPr>
              <a:t>Aufnahme in die 6. Klasse (Vorklasse):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3B1E25-E1F1-8F8F-5CE5-E2A3A3951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313" y="1628800"/>
            <a:ext cx="6345237" cy="4845025"/>
          </a:xfrm>
        </p:spPr>
        <p:txBody>
          <a:bodyPr>
            <a:normAutofit fontScale="92500" lnSpcReduction="10000"/>
          </a:bodyPr>
          <a:lstStyle/>
          <a:p>
            <a:pPr marL="354013" indent="-354013" eaLnBrk="1" fontAlgn="auto" hangingPunct="1">
              <a:spcAft>
                <a:spcPts val="0"/>
              </a:spcAft>
              <a:tabLst>
                <a:tab pos="628650" algn="l"/>
              </a:tabLst>
              <a:defRPr/>
            </a:pPr>
            <a:r>
              <a:rPr lang="de-DE" dirty="0"/>
              <a:t>Höchstalter 14 Jahre (Stichtag 30.06.)</a:t>
            </a:r>
            <a:br>
              <a:rPr lang="de-DE" dirty="0"/>
            </a:br>
            <a:endParaRPr lang="de-DE" dirty="0"/>
          </a:p>
          <a:p>
            <a:pPr marL="354013" indent="-354013" eaLnBrk="1" fontAlgn="auto" hangingPunct="1">
              <a:spcAft>
                <a:spcPts val="0"/>
              </a:spcAft>
              <a:tabLst>
                <a:tab pos="628650" algn="l"/>
              </a:tabLst>
              <a:defRPr/>
            </a:pPr>
            <a:r>
              <a:rPr lang="de-DE" u="sng" dirty="0" err="1"/>
              <a:t>MittelschülerInnen</a:t>
            </a:r>
            <a:r>
              <a:rPr lang="de-DE" dirty="0"/>
              <a:t> Notendurchschnitt in Deutsch, Mathematik und Englisch von 2,66 im Zwischenzeugnis oder Jahreszeugnis oder in der Aufnahmeprüfung in die Mittlere-Reife-Klasse </a:t>
            </a:r>
            <a:br>
              <a:rPr lang="de-DE" dirty="0"/>
            </a:br>
            <a:endParaRPr lang="de-DE" dirty="0"/>
          </a:p>
          <a:p>
            <a:pPr marL="354013" indent="-354013" eaLnBrk="1" fontAlgn="auto" hangingPunct="1">
              <a:spcAft>
                <a:spcPts val="0"/>
              </a:spcAft>
              <a:tabLst>
                <a:tab pos="628650" algn="l"/>
              </a:tabLst>
              <a:defRPr/>
            </a:pPr>
            <a:r>
              <a:rPr lang="de-DE" u="sng" dirty="0"/>
              <a:t>SchülerInnen der Realschule, der Mittleren-Reife- Klasse und des Gymnasiums</a:t>
            </a:r>
            <a:r>
              <a:rPr lang="de-DE" dirty="0"/>
              <a:t> mit Vorrückungserlaubnis oder nur 1 x Note 5 in Fächern der Wirtschaftsschule</a:t>
            </a:r>
            <a:br>
              <a:rPr lang="de-DE" u="sng" dirty="0"/>
            </a:br>
            <a:endParaRPr lang="de-DE" u="sng" dirty="0"/>
          </a:p>
          <a:p>
            <a:pPr marL="354013" indent="-354013" eaLnBrk="1" fontAlgn="auto" hangingPunct="1">
              <a:spcAft>
                <a:spcPts val="0"/>
              </a:spcAft>
              <a:tabLst>
                <a:tab pos="628650" algn="l"/>
              </a:tabLst>
              <a:defRPr/>
            </a:pPr>
            <a:r>
              <a:rPr lang="de-DE" u="sng" dirty="0"/>
              <a:t>oder</a:t>
            </a:r>
            <a:r>
              <a:rPr lang="de-DE" dirty="0"/>
              <a:t> bestandener Probeunterricht </a:t>
            </a:r>
            <a:br>
              <a:rPr lang="de-DE" dirty="0"/>
            </a:br>
            <a:r>
              <a:rPr lang="de-DE" dirty="0"/>
              <a:t>(Deutsch, Mathematik mindestens Note 3 und 4, </a:t>
            </a:r>
            <a:br>
              <a:rPr lang="de-DE" dirty="0"/>
            </a:br>
            <a:r>
              <a:rPr lang="de-DE" dirty="0"/>
              <a:t>wird in beiden Fächern die Note 4 erzielt, entscheiden die Eltern)</a:t>
            </a:r>
          </a:p>
        </p:txBody>
      </p:sp>
      <p:sp>
        <p:nvSpPr>
          <p:cNvPr id="12291" name="Textplatzhalter 2">
            <a:extLst>
              <a:ext uri="{FF2B5EF4-FFF2-40B4-BE49-F238E27FC236}">
                <a16:creationId xmlns:a16="http://schemas.microsoft.com/office/drawing/2014/main" id="{CAB7D56A-E435-E334-FFE0-2928B97FA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44525"/>
            <a:ext cx="634523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3000" b="1" dirty="0">
                <a:solidFill>
                  <a:srgbClr val="C00000"/>
                </a:solidFill>
              </a:rPr>
              <a:t>Übertrittvoraussetzungen </a:t>
            </a:r>
            <a:br>
              <a:rPr lang="de-DE" altLang="de-DE" sz="3000" b="1" dirty="0">
                <a:solidFill>
                  <a:srgbClr val="C00000"/>
                </a:solidFill>
              </a:rPr>
            </a:br>
            <a:r>
              <a:rPr lang="de-DE" altLang="de-DE" sz="3000" b="1" dirty="0">
                <a:solidFill>
                  <a:srgbClr val="C00000"/>
                </a:solidFill>
              </a:rPr>
              <a:t>in die 7. Klasse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F02DAC75E0EA4EB010E34188FA6EDF" ma:contentTypeVersion="3" ma:contentTypeDescription="Create a new document." ma:contentTypeScope="" ma:versionID="51f845d81d7271160709b6b2790ff738">
  <xsd:schema xmlns:xsd="http://www.w3.org/2001/XMLSchema" xmlns:xs="http://www.w3.org/2001/XMLSchema" xmlns:p="http://schemas.microsoft.com/office/2006/metadata/properties" xmlns:ns2="11c81173-fae3-42d8-85db-2cf123965165" targetNamespace="http://schemas.microsoft.com/office/2006/metadata/properties" ma:root="true" ma:fieldsID="a403839614dd4410d999e7d7d55c9d3a" ns2:_="">
    <xsd:import namespace="11c81173-fae3-42d8-85db-2cf1239651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81173-fae3-42d8-85db-2cf123965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5F929C-07C7-424E-AE03-C2DDD5AEE844}"/>
</file>

<file path=customXml/itemProps2.xml><?xml version="1.0" encoding="utf-8"?>
<ds:datastoreItem xmlns:ds="http://schemas.openxmlformats.org/officeDocument/2006/customXml" ds:itemID="{288C90F2-9080-422F-A707-5489471F24D3}"/>
</file>

<file path=customXml/itemProps3.xml><?xml version="1.0" encoding="utf-8"?>
<ds:datastoreItem xmlns:ds="http://schemas.openxmlformats.org/officeDocument/2006/customXml" ds:itemID="{2F00CFA7-7CB7-4497-8515-17EC20F2123F}"/>
</file>

<file path=docMetadata/LabelInfo.xml><?xml version="1.0" encoding="utf-8"?>
<clbl:labelList xmlns:clbl="http://schemas.microsoft.com/office/2020/mipLabelMetadata">
  <clbl:label id="{f78738eb-f0c9-4e74-a63e-0a744b4efc11}" enabled="1" method="Standard" siteId="{a5942468-3c28-4461-ad2f-944ae7577ff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Bildschirmpräsentation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RWS Augsburg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Stefan Langer</cp:lastModifiedBy>
  <cp:revision>237</cp:revision>
  <cp:lastPrinted>2022-11-07T10:59:29Z</cp:lastPrinted>
  <dcterms:created xsi:type="dcterms:W3CDTF">2014-11-11T08:56:28Z</dcterms:created>
  <dcterms:modified xsi:type="dcterms:W3CDTF">2023-11-28T15:34:41Z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0x01010080F02DAC75E0EA4EB010E34188FA6EDF</vt:lpwstr>
  </property>
</Properties>
</file>